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99" r:id="rId3"/>
    <p:sldId id="378" r:id="rId4"/>
    <p:sldId id="411" r:id="rId5"/>
    <p:sldId id="410" r:id="rId6"/>
    <p:sldId id="397" r:id="rId7"/>
    <p:sldId id="413" r:id="rId8"/>
    <p:sldId id="414" r:id="rId9"/>
    <p:sldId id="426" r:id="rId10"/>
    <p:sldId id="427" r:id="rId11"/>
    <p:sldId id="415" r:id="rId12"/>
    <p:sldId id="417" r:id="rId13"/>
    <p:sldId id="416" r:id="rId14"/>
    <p:sldId id="423" r:id="rId15"/>
    <p:sldId id="422" r:id="rId16"/>
    <p:sldId id="420" r:id="rId17"/>
    <p:sldId id="424" r:id="rId18"/>
    <p:sldId id="421" r:id="rId19"/>
    <p:sldId id="418" r:id="rId20"/>
    <p:sldId id="419" r:id="rId21"/>
    <p:sldId id="425" r:id="rId22"/>
    <p:sldId id="42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662" autoAdjust="0"/>
  </p:normalViewPr>
  <p:slideViewPr>
    <p:cSldViewPr snapToGrid="0">
      <p:cViewPr varScale="1">
        <p:scale>
          <a:sx n="62" d="100"/>
          <a:sy n="62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F727-4844-4058-80B1-55D09D60E6DD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1AC1-0056-4F24-BE59-8956684AA8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0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pi.inpe.br/calcula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pi.inpe.br/calcula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4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12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30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87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3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73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45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07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04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86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43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Denomina-se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levantamento topográfico a atividade realizada em campo que visa coletar dados para posterior representação do terreno. O nivelamento é a operação de altimetria utilizada para obter as distâncias verticais entre planos horizontais, através de cotas ou altitudes. Os padrões que regem e regulamentam os procedimentos de levantamento topográfico 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nivelmanetos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estão descritos na </a:t>
            </a:r>
            <a:r>
              <a:rPr lang="pt-B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NBR 13.133. A NBR 14.166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estabelece diretrizes para a elaboração e a atualização de plantas cadastrais municipais, a fim de amarrar os serviços de topografia e visando suas incorporações às plantas cadastrais do município. Além dessas, a </a:t>
            </a:r>
            <a:r>
              <a:rPr lang="pt-B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NBR 15.777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estipula os procedimentos a serem aplicados na elaboração de mapeamentos, cartas e plantas cadastrais e a padronização de simbologia aplicável. 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273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24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hlinkClick r:id="rId3"/>
              </a:rPr>
              <a:t>Calculadora </a:t>
            </a:r>
            <a:r>
              <a:rPr lang="pt-BR" dirty="0" err="1" smtClean="0">
                <a:hlinkClick r:id="rId3"/>
              </a:rPr>
              <a:t>Geografica</a:t>
            </a:r>
            <a:r>
              <a:rPr lang="pt-BR" dirty="0" smtClean="0">
                <a:hlinkClick r:id="rId3"/>
              </a:rPr>
              <a:t> (inpe.br)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2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hlinkClick r:id="rId3"/>
              </a:rPr>
              <a:t>Calculadora </a:t>
            </a:r>
            <a:r>
              <a:rPr lang="pt-BR" dirty="0" err="1" smtClean="0">
                <a:hlinkClick r:id="rId3"/>
              </a:rPr>
              <a:t>Geografica</a:t>
            </a:r>
            <a:r>
              <a:rPr lang="pt-BR" dirty="0" smtClean="0">
                <a:hlinkClick r:id="rId3"/>
              </a:rPr>
              <a:t> (inpe.br)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Memorial descritivo é um documento anexo ao trabalho que informa todas as características de uma propriedade ou área. Esse memorial indica os principais marcos, coordenadas, estradas principais que limitam a propriedade, etc. É utilizado para descrever, em forma de texto, a poligonal que limita a propriedade de uma maneira que se entenda e compreenda suas características e o que foi realizado, sem a necessidade de se verificar graficamente ou em tabelas.</a:t>
            </a:r>
            <a:endParaRPr lang="pt-BR" sz="1200" b="1" dirty="0" smtClean="0">
              <a:latin typeface="Montserrat" pitchFamily="2" charset="0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29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57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14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7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21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3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0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2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26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30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5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76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5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1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49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91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077B-BCF5-431F-BFAC-F06CB74BF117}" type="datetimeFigureOut">
              <a:rPr lang="pt-BR" smtClean="0"/>
              <a:t>25/03/2024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75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30328" y="2274838"/>
            <a:ext cx="10324312" cy="1260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3200" b="1" dirty="0" smtClean="0">
                <a:latin typeface="Montserrat" pitchFamily="2" charset="0"/>
              </a:rPr>
              <a:t>TOPOGRAFIA E O PLANO TOPOGRÁFICO</a:t>
            </a:r>
          </a:p>
          <a:p>
            <a:pPr algn="l">
              <a:lnSpc>
                <a:spcPct val="100000"/>
              </a:lnSpc>
            </a:pPr>
            <a:r>
              <a:rPr lang="pt-BR" sz="3200" dirty="0" smtClean="0">
                <a:solidFill>
                  <a:srgbClr val="FF0000"/>
                </a:solidFill>
                <a:latin typeface="Montserrat" pitchFamily="2" charset="0"/>
              </a:rPr>
              <a:t>Ângulos verticais, áreas, sistema de coordenadas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PROFESSOR MARCOS BRITTO</a:t>
            </a:r>
          </a:p>
        </p:txBody>
      </p:sp>
    </p:spTree>
    <p:extLst>
      <p:ext uri="{BB962C8B-B14F-4D97-AF65-F5344CB8AC3E}">
        <p14:creationId xmlns:p14="http://schemas.microsoft.com/office/powerpoint/2010/main" val="38677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30328" y="2274838"/>
            <a:ext cx="10324312" cy="1260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3200" b="1" dirty="0" smtClean="0">
                <a:latin typeface="Montserrat" pitchFamily="2" charset="0"/>
              </a:rPr>
              <a:t>TOPOGRAFIA E O PLANO TOPOGRÁFICO</a:t>
            </a:r>
          </a:p>
          <a:p>
            <a:pPr algn="l">
              <a:lnSpc>
                <a:spcPct val="100000"/>
              </a:lnSpc>
            </a:pPr>
            <a:r>
              <a:rPr lang="pt-BR" sz="3200" dirty="0" smtClean="0">
                <a:solidFill>
                  <a:srgbClr val="FF0000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PROFESSOR MARCOS BRITTO</a:t>
            </a:r>
          </a:p>
        </p:txBody>
      </p:sp>
    </p:spTree>
    <p:extLst>
      <p:ext uri="{BB962C8B-B14F-4D97-AF65-F5344CB8AC3E}">
        <p14:creationId xmlns:p14="http://schemas.microsoft.com/office/powerpoint/2010/main" val="7131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28633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6629400" y="469900"/>
            <a:ext cx="5364480" cy="378565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Utilizam-se as coordenadas cartesianas para </a:t>
            </a:r>
            <a:r>
              <a:rPr lang="pt-BR" sz="2000" b="1" dirty="0" smtClean="0">
                <a:latin typeface="Montserrat" pitchFamily="2" charset="0"/>
              </a:rPr>
              <a:t>indicação dos marcos topográficos do terreno</a:t>
            </a:r>
            <a:r>
              <a:rPr lang="pt-BR" sz="2000" dirty="0" smtClean="0">
                <a:latin typeface="Montserrat" pitchFamily="2" charset="0"/>
              </a:rPr>
              <a:t>, dos limites de uma propriedade ou localização de instalações. O sistema de coordenadas cartesianas se dá pela junção de eixos ortogonais que se interceptam numa origem.</a:t>
            </a:r>
          </a:p>
        </p:txBody>
      </p:sp>
    </p:spTree>
    <p:extLst>
      <p:ext uri="{BB962C8B-B14F-4D97-AF65-F5344CB8AC3E}">
        <p14:creationId xmlns:p14="http://schemas.microsoft.com/office/powerpoint/2010/main" val="41887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Exemplo de possibilidades de levantamento com o Sistema de Coordenadas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9799320" y="469900"/>
            <a:ext cx="2240280" cy="424731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É possível obter os pontos (vértices) de um terreno com o sistema de coordenadas, sem que se precise deslocar o instrumento.</a:t>
            </a:r>
            <a:endParaRPr lang="pt-BR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28633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839200" y="469900"/>
            <a:ext cx="3200400" cy="332398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Com o sistema de coordenadas, localizam-se os pontos para traçar a poligonal do terreno. As coordenadas podem ser locais ou universais.</a:t>
            </a:r>
            <a:endParaRPr lang="pt-BR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 GEOGRÁFICAS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586559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 Geográficas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675120" y="900523"/>
            <a:ext cx="5036819" cy="503150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Os graus correspondem ao ângulo de inclinação referente ao centro da </a:t>
            </a:r>
            <a:r>
              <a:rPr lang="pt-BR" dirty="0" smtClean="0">
                <a:latin typeface="Montserrat" pitchFamily="2" charset="0"/>
              </a:rPr>
              <a:t>Terra. Ou seja, se assemelha à uma </a:t>
            </a:r>
            <a:r>
              <a:rPr lang="pt-BR" b="1" dirty="0" smtClean="0">
                <a:latin typeface="Montserrat" pitchFamily="2" charset="0"/>
              </a:rPr>
              <a:t>Bergamota</a:t>
            </a:r>
            <a:r>
              <a:rPr lang="pt-BR" dirty="0" smtClean="0">
                <a:latin typeface="Montserrat" pitchFamily="2" charset="0"/>
              </a:rPr>
              <a:t> (ou tangerina, mexerica, mandarina, laranja-mimosa, etc.) onde cada grau é relativo à um ponto de referência. O ponto de referência na “horizontal” (latitude), que forma as </a:t>
            </a:r>
            <a:r>
              <a:rPr lang="pt-BR" b="1" dirty="0" smtClean="0">
                <a:latin typeface="Montserrat" pitchFamily="2" charset="0"/>
              </a:rPr>
              <a:t>paralelas</a:t>
            </a:r>
            <a:r>
              <a:rPr lang="pt-BR" dirty="0" smtClean="0">
                <a:latin typeface="Montserrat" pitchFamily="2" charset="0"/>
              </a:rPr>
              <a:t>, é a </a:t>
            </a:r>
            <a:r>
              <a:rPr lang="pt-BR" b="1" dirty="0" smtClean="0">
                <a:latin typeface="Montserrat" pitchFamily="2" charset="0"/>
              </a:rPr>
              <a:t>linha do equador</a:t>
            </a:r>
            <a:r>
              <a:rPr lang="pt-BR" dirty="0" smtClean="0">
                <a:latin typeface="Montserrat" pitchFamily="2" charset="0"/>
              </a:rPr>
              <a:t>, enquanto o ponto de referência na “vertical”, que forma as </a:t>
            </a:r>
            <a:r>
              <a:rPr lang="pt-BR" b="1" dirty="0" smtClean="0">
                <a:latin typeface="Montserrat" pitchFamily="2" charset="0"/>
              </a:rPr>
              <a:t>meridianas</a:t>
            </a:r>
            <a:r>
              <a:rPr lang="pt-BR" dirty="0" smtClean="0">
                <a:latin typeface="Montserrat" pitchFamily="2" charset="0"/>
              </a:rPr>
              <a:t>, é o </a:t>
            </a:r>
            <a:r>
              <a:rPr lang="pt-BR" b="1" dirty="0" smtClean="0">
                <a:latin typeface="Montserrat" pitchFamily="2" charset="0"/>
              </a:rPr>
              <a:t>meridiano de Greenwich</a:t>
            </a:r>
            <a:r>
              <a:rPr lang="pt-BR" dirty="0" smtClean="0">
                <a:latin typeface="Montserrat" pitchFamily="2" charset="0"/>
              </a:rPr>
              <a:t>. </a:t>
            </a:r>
            <a:endParaRPr lang="pt-BR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 GEOGRÁFICAS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586559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 Geográficas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663440" y="2237740"/>
            <a:ext cx="1600200" cy="5019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Equador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495799" y="1475740"/>
            <a:ext cx="1600200" cy="5019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Latitude +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495799" y="2999740"/>
            <a:ext cx="1600200" cy="5019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Latitude -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741920" y="6105098"/>
            <a:ext cx="3596640" cy="553998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Meridiano de Greenwich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461760" y="5551100"/>
            <a:ext cx="1828800" cy="553998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Longitude -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0363194" y="5655235"/>
            <a:ext cx="1828800" cy="5019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  <a:latin typeface="Montserrat" pitchFamily="2" charset="0"/>
              </a:rPr>
              <a:t>Longitude +</a:t>
            </a:r>
            <a:endParaRPr lang="pt-B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263640" y="469900"/>
            <a:ext cx="5730240" cy="188692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É medida em </a:t>
            </a:r>
            <a:r>
              <a:rPr lang="pt-BR" sz="2000" b="1" dirty="0" smtClean="0">
                <a:latin typeface="Montserrat" pitchFamily="2" charset="0"/>
              </a:rPr>
              <a:t>Graus, minutos e segundos</a:t>
            </a:r>
            <a:r>
              <a:rPr lang="pt-BR" sz="2000" dirty="0" smtClean="0">
                <a:latin typeface="Montserrat" pitchFamily="2" charset="0"/>
              </a:rPr>
              <a:t>, e definem o valores referentes à latitude e longitude de um ponto situado na superfície terrestre. </a:t>
            </a:r>
            <a:endParaRPr lang="pt-BR" sz="2000" b="1" dirty="0"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88619" y="5152483"/>
            <a:ext cx="4907280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Os graus correspondem ao ângulo de inclinação referente ao centro da </a:t>
            </a:r>
            <a:r>
              <a:rPr lang="pt-BR" dirty="0" smtClean="0">
                <a:latin typeface="Montserrat" pitchFamily="2" charset="0"/>
              </a:rPr>
              <a:t>Terra</a:t>
            </a:r>
            <a:endParaRPr lang="pt-BR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 UTM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UTM (Universal </a:t>
            </a:r>
            <a:r>
              <a:rPr lang="pt-BR" sz="1600" b="1" dirty="0" err="1" smtClean="0">
                <a:solidFill>
                  <a:schemeClr val="bg1"/>
                </a:solidFill>
                <a:latin typeface="Montserrat" pitchFamily="2" charset="0"/>
              </a:rPr>
              <a:t>Transverse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600" b="1" dirty="0" err="1" smtClean="0">
                <a:solidFill>
                  <a:schemeClr val="bg1"/>
                </a:solidFill>
                <a:latin typeface="Montserrat" pitchFamily="2" charset="0"/>
              </a:rPr>
              <a:t>Mercator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)                                        obs.: ver distorção em www.thetruesize.com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0052501" y="3020548"/>
            <a:ext cx="874580" cy="9875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Fusos ou Arcos</a:t>
            </a: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9372600" y="3428996"/>
            <a:ext cx="679901" cy="5791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08487" y="394571"/>
            <a:ext cx="3152873" cy="332398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É o nome dado aos valores de um ponto sobre a superfície, quando este é projetado sobre um cilindro tangente ao elipsoide de referência.</a:t>
            </a:r>
            <a:endParaRPr lang="pt-BR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6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 UTM x Geográficas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Comparativo entre sistemas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9372600" y="3428996"/>
            <a:ext cx="679901" cy="5791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" y="604914"/>
            <a:ext cx="3969697" cy="562451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074" name="Picture 2" descr="Forest-GIS » Veja os fusos UTMs sobre o Bras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75" y="604914"/>
            <a:ext cx="6490864" cy="562451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4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Coordenadas: medições com GPS de Navegação e GPS Geodésico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7893" y="699254"/>
            <a:ext cx="4522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latin typeface="Montserrat" pitchFamily="2" charset="0"/>
              </a:rPr>
              <a:t>GPS (Global </a:t>
            </a:r>
            <a:r>
              <a:rPr lang="pt-BR" sz="2000" b="1" dirty="0" err="1">
                <a:latin typeface="Montserrat" pitchFamily="2" charset="0"/>
              </a:rPr>
              <a:t>Positioning</a:t>
            </a:r>
            <a:r>
              <a:rPr lang="pt-BR" sz="2000" b="1" dirty="0">
                <a:latin typeface="Montserrat" pitchFamily="2" charset="0"/>
              </a:rPr>
              <a:t> System)</a:t>
            </a:r>
          </a:p>
        </p:txBody>
      </p:sp>
    </p:spTree>
    <p:extLst>
      <p:ext uri="{BB962C8B-B14F-4D97-AF65-F5344CB8AC3E}">
        <p14:creationId xmlns:p14="http://schemas.microsoft.com/office/powerpoint/2010/main" val="17127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NA AULA PASSADA... (PLANIMETRIA)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Levantamento topográfico.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SISTEMA DE COORDENADAS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Coordenadas: medições com GPS de Navegação e GPS Geodésico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6" name="Picture 2" descr="Marcos Topográficos: Os 8 Tipos Existentes? - Adenilson Giovan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" y="1264366"/>
            <a:ext cx="4648201" cy="469867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co Geodésico deve ser mantido no aeroporto de Cascav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13" y="1264366"/>
            <a:ext cx="6077585" cy="342109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1466" y="620354"/>
            <a:ext cx="6339854" cy="4935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400" b="1" dirty="0" smtClean="0">
                <a:latin typeface="Montserrat" pitchFamily="2" charset="0"/>
              </a:rPr>
              <a:t>Marcos Geodésicos</a:t>
            </a:r>
            <a:endParaRPr lang="pt-BR" sz="2400" b="1" dirty="0"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471153" y="4546674"/>
            <a:ext cx="6169025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Os marcos </a:t>
            </a:r>
            <a:r>
              <a:rPr lang="pt-BR" dirty="0">
                <a:latin typeface="Montserrat" pitchFamily="2" charset="0"/>
              </a:rPr>
              <a:t>geodésicos são estruturas </a:t>
            </a:r>
            <a:r>
              <a:rPr lang="pt-BR" dirty="0" smtClean="0">
                <a:latin typeface="Montserrat" pitchFamily="2" charset="0"/>
              </a:rPr>
              <a:t>fixadas </a:t>
            </a:r>
            <a:r>
              <a:rPr lang="pt-BR" dirty="0">
                <a:latin typeface="Montserrat" pitchFamily="2" charset="0"/>
              </a:rPr>
              <a:t>com materiais resistentes às intempéries que indicam uma localização </a:t>
            </a:r>
            <a:r>
              <a:rPr lang="pt-BR" dirty="0" smtClean="0">
                <a:latin typeface="Montserrat" pitchFamily="2" charset="0"/>
              </a:rPr>
              <a:t>de referência </a:t>
            </a:r>
            <a:r>
              <a:rPr lang="pt-BR" dirty="0">
                <a:latin typeface="Montserrat" pitchFamily="2" charset="0"/>
              </a:rPr>
              <a:t>para a rede geodésica, servindo de apoio à </a:t>
            </a:r>
            <a:r>
              <a:rPr lang="pt-BR" dirty="0" smtClean="0">
                <a:latin typeface="Montserrat" pitchFamily="2" charset="0"/>
              </a:rPr>
              <a:t>cartografia </a:t>
            </a:r>
            <a:r>
              <a:rPr lang="pt-BR" dirty="0">
                <a:latin typeface="Montserrat" pitchFamily="2" charset="0"/>
              </a:rPr>
              <a:t>e à topografia.</a:t>
            </a:r>
          </a:p>
        </p:txBody>
      </p:sp>
    </p:spTree>
    <p:extLst>
      <p:ext uri="{BB962C8B-B14F-4D97-AF65-F5344CB8AC3E}">
        <p14:creationId xmlns:p14="http://schemas.microsoft.com/office/powerpoint/2010/main" val="18690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EXERCÍCIO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Coordenadas. Utilizar a calculadora do INPE (ou outra qualquer)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8487" y="394571"/>
            <a:ext cx="3549690" cy="286232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Utilizar as coordenadas no </a:t>
            </a:r>
            <a:r>
              <a:rPr lang="pt-BR" sz="2000" dirty="0" err="1" smtClean="0">
                <a:latin typeface="Montserrat" pitchFamily="2" charset="0"/>
              </a:rPr>
              <a:t>google</a:t>
            </a:r>
            <a:r>
              <a:rPr lang="pt-BR" sz="2000" dirty="0" smtClean="0">
                <a:latin typeface="Montserrat" pitchFamily="2" charset="0"/>
              </a:rPr>
              <a:t> </a:t>
            </a:r>
            <a:r>
              <a:rPr lang="pt-BR" sz="2000" dirty="0" err="1" smtClean="0">
                <a:latin typeface="Montserrat" pitchFamily="2" charset="0"/>
              </a:rPr>
              <a:t>maps</a:t>
            </a:r>
            <a:r>
              <a:rPr lang="pt-BR" sz="2000" dirty="0" smtClean="0">
                <a:latin typeface="Montserrat" pitchFamily="2" charset="0"/>
              </a:rPr>
              <a:t> para localizar as arestas da poligonal do terreno selecionado, através de sua longitude e latitude.</a:t>
            </a:r>
            <a:endParaRPr lang="pt-BR" sz="2000" dirty="0"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07" y="732411"/>
            <a:ext cx="6682215" cy="536951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9" name="Conector de seta reta 8"/>
          <p:cNvCxnSpPr/>
          <p:nvPr/>
        </p:nvCxnSpPr>
        <p:spPr>
          <a:xfrm>
            <a:off x="5806440" y="2941320"/>
            <a:ext cx="0" cy="487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7299960" y="4922520"/>
            <a:ext cx="0" cy="487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9509760" y="3962400"/>
            <a:ext cx="0" cy="487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8153400" y="1594899"/>
            <a:ext cx="0" cy="487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536327" y="2355643"/>
            <a:ext cx="540225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FF0000"/>
                </a:solidFill>
                <a:latin typeface="Montserrat" pitchFamily="2" charset="0"/>
              </a:rPr>
              <a:t>P1</a:t>
            </a:r>
            <a:endParaRPr lang="pt-BR" sz="2400" b="1" dirty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991748" y="4336843"/>
            <a:ext cx="616424" cy="5838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FF0000"/>
                </a:solidFill>
                <a:latin typeface="Montserrat" pitchFamily="2" charset="0"/>
              </a:rPr>
              <a:t>P2</a:t>
            </a:r>
            <a:endParaRPr lang="pt-BR" sz="2400" b="1" dirty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201548" y="3444749"/>
            <a:ext cx="616424" cy="5838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FF0000"/>
                </a:solidFill>
                <a:latin typeface="Montserrat" pitchFamily="2" charset="0"/>
              </a:rPr>
              <a:t>P3</a:t>
            </a:r>
            <a:endParaRPr lang="pt-BR" sz="2400" b="1" dirty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845188" y="1048686"/>
            <a:ext cx="616424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FF0000"/>
                </a:solidFill>
                <a:latin typeface="Montserrat" pitchFamily="2" charset="0"/>
              </a:rPr>
              <a:t>P4</a:t>
            </a:r>
            <a:endParaRPr lang="pt-BR" sz="2400" b="1" dirty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16813" y="5309856"/>
            <a:ext cx="3333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* O </a:t>
            </a:r>
            <a:r>
              <a:rPr lang="pt-BR" dirty="0">
                <a:latin typeface="Montserrat" pitchFamily="2" charset="0"/>
              </a:rPr>
              <a:t>GPS deve estar regulado e configurado no </a:t>
            </a:r>
            <a:r>
              <a:rPr lang="pt-BR" dirty="0" err="1">
                <a:latin typeface="Montserrat" pitchFamily="2" charset="0"/>
              </a:rPr>
              <a:t>datum</a:t>
            </a:r>
            <a:r>
              <a:rPr lang="pt-BR" dirty="0">
                <a:latin typeface="Montserrat" pitchFamily="2" charset="0"/>
              </a:rPr>
              <a:t> SIRGAS2000.</a:t>
            </a:r>
          </a:p>
        </p:txBody>
      </p:sp>
    </p:spTree>
    <p:extLst>
      <p:ext uri="{BB962C8B-B14F-4D97-AF65-F5344CB8AC3E}">
        <p14:creationId xmlns:p14="http://schemas.microsoft.com/office/powerpoint/2010/main" val="42800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EXERCÍCIO PARA FAZER EM CASA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7" y="6364441"/>
            <a:ext cx="12083505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Sistema de Coordenadas. Utilizar a calculadora do INPE (ou outra qualquer)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8486" y="394571"/>
            <a:ext cx="11885393" cy="1015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latin typeface="Montserrat" pitchFamily="2" charset="0"/>
              </a:rPr>
              <a:t>Utilizar as coordenadas no </a:t>
            </a:r>
            <a:r>
              <a:rPr lang="pt-BR" sz="2000" dirty="0" err="1" smtClean="0">
                <a:latin typeface="Montserrat" pitchFamily="2" charset="0"/>
              </a:rPr>
              <a:t>google</a:t>
            </a:r>
            <a:r>
              <a:rPr lang="pt-BR" sz="2000" dirty="0" smtClean="0">
                <a:latin typeface="Montserrat" pitchFamily="2" charset="0"/>
              </a:rPr>
              <a:t> </a:t>
            </a:r>
            <a:r>
              <a:rPr lang="pt-BR" sz="2000" dirty="0" err="1" smtClean="0">
                <a:latin typeface="Montserrat" pitchFamily="2" charset="0"/>
              </a:rPr>
              <a:t>maps</a:t>
            </a:r>
            <a:r>
              <a:rPr lang="pt-BR" sz="2000" dirty="0" smtClean="0">
                <a:latin typeface="Montserrat" pitchFamily="2" charset="0"/>
              </a:rPr>
              <a:t> para localizar as arestas da poligonal do terreno selecionado, através de sua longitude e latitude.</a:t>
            </a:r>
            <a:endParaRPr lang="pt-BR" sz="2000" dirty="0"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16813" y="5309856"/>
            <a:ext cx="3333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* O </a:t>
            </a:r>
            <a:r>
              <a:rPr lang="pt-BR" dirty="0">
                <a:latin typeface="Montserrat" pitchFamily="2" charset="0"/>
              </a:rPr>
              <a:t>GPS deve estar regulado e configurado no </a:t>
            </a:r>
            <a:r>
              <a:rPr lang="pt-BR" dirty="0" err="1">
                <a:latin typeface="Montserrat" pitchFamily="2" charset="0"/>
              </a:rPr>
              <a:t>datum</a:t>
            </a:r>
            <a:r>
              <a:rPr lang="pt-BR" dirty="0">
                <a:latin typeface="Montserrat" pitchFamily="2" charset="0"/>
              </a:rPr>
              <a:t> SIRGAS2000.</a:t>
            </a:r>
          </a:p>
        </p:txBody>
      </p:sp>
    </p:spTree>
    <p:extLst>
      <p:ext uri="{BB962C8B-B14F-4D97-AF65-F5344CB8AC3E}">
        <p14:creationId xmlns:p14="http://schemas.microsoft.com/office/powerpoint/2010/main" val="25157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NA AULA PASSADA...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(PLANIMETRIA)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08488" y="6364441"/>
            <a:ext cx="12083510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Memorial descritivo e o levantamento planimétrico.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NA AULA PASSADA... (PLANIMETRIA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)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Tipos de ângulos horizontais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5303" y="564024"/>
            <a:ext cx="4444180" cy="16777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A </a:t>
            </a:r>
            <a:r>
              <a:rPr lang="pt-BR" sz="2000" dirty="0" err="1" smtClean="0"/>
              <a:t>planimetria</a:t>
            </a:r>
            <a:r>
              <a:rPr lang="pt-BR" sz="2000" dirty="0" smtClean="0"/>
              <a:t> trabalha com </a:t>
            </a:r>
            <a:r>
              <a:rPr lang="pt-BR" sz="2000" b="1" dirty="0" smtClean="0"/>
              <a:t>ângulos horizontais</a:t>
            </a:r>
            <a:r>
              <a:rPr lang="pt-BR" sz="2000" dirty="0" smtClean="0"/>
              <a:t>, para a qual emprega-se um equipamento denominado de teodolito. Os ângulos horizontais podem ser classificados da seguinte maneira: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462980" y="3553953"/>
            <a:ext cx="2256503" cy="4084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Ângulos horizontais</a:t>
            </a:r>
          </a:p>
        </p:txBody>
      </p:sp>
      <p:cxnSp>
        <p:nvCxnSpPr>
          <p:cNvPr id="3" name="Conector reto 2"/>
          <p:cNvCxnSpPr>
            <a:stCxn id="7" idx="3"/>
          </p:cNvCxnSpPr>
          <p:nvPr/>
        </p:nvCxnSpPr>
        <p:spPr>
          <a:xfrm>
            <a:off x="4719483" y="3758177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633883" y="3553953"/>
            <a:ext cx="1268362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Deflexões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5348746" y="2042448"/>
            <a:ext cx="0" cy="34314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5633880" y="1855946"/>
            <a:ext cx="1818971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Ângulos diretos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5338911" y="2052280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5338907" y="5473906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658628" y="5269682"/>
            <a:ext cx="1666404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 orientação</a:t>
            </a:r>
          </a:p>
        </p:txBody>
      </p:sp>
      <p:cxnSp>
        <p:nvCxnSpPr>
          <p:cNvPr id="20" name="Conector reto 19"/>
          <p:cNvCxnSpPr/>
          <p:nvPr/>
        </p:nvCxnSpPr>
        <p:spPr>
          <a:xfrm>
            <a:off x="7452851" y="2039786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8386915" y="1587502"/>
            <a:ext cx="0" cy="90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8367251" y="1319784"/>
            <a:ext cx="1002892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Interno</a:t>
            </a: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8367250" y="2317650"/>
            <a:ext cx="1002892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Externo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6902245" y="3758177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7836309" y="3305893"/>
            <a:ext cx="0" cy="90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Conteúdo 2"/>
          <p:cNvSpPr txBox="1">
            <a:spLocks/>
          </p:cNvSpPr>
          <p:nvPr/>
        </p:nvSpPr>
        <p:spPr>
          <a:xfrm>
            <a:off x="7816644" y="3038175"/>
            <a:ext cx="1238865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Esquerda</a:t>
            </a:r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7816644" y="4036041"/>
            <a:ext cx="904569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Direita</a:t>
            </a:r>
          </a:p>
        </p:txBody>
      </p:sp>
      <p:cxnSp>
        <p:nvCxnSpPr>
          <p:cNvPr id="29" name="Conector reto 28"/>
          <p:cNvCxnSpPr/>
          <p:nvPr/>
        </p:nvCxnSpPr>
        <p:spPr>
          <a:xfrm>
            <a:off x="7325032" y="5507859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259096" y="5055575"/>
            <a:ext cx="0" cy="90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8239432" y="4787857"/>
            <a:ext cx="816078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Rumo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8239431" y="5785723"/>
            <a:ext cx="1061885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Azimute</a:t>
            </a:r>
          </a:p>
        </p:txBody>
      </p:sp>
    </p:spTree>
    <p:extLst>
      <p:ext uri="{BB962C8B-B14F-4D97-AF65-F5344CB8AC3E}">
        <p14:creationId xmlns:p14="http://schemas.microsoft.com/office/powerpoint/2010/main" val="18676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NA AULA PASSADA... (PLANIMETRIA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)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Tipos de ângulos horizontais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148050" y="998084"/>
            <a:ext cx="1268362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Deflexões</a:t>
            </a:r>
          </a:p>
        </p:txBody>
      </p:sp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4943156" y="3595656"/>
            <a:ext cx="1233952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Interno</a:t>
            </a: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4478584" y="1420122"/>
            <a:ext cx="1145462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Externo</a:t>
            </a:r>
          </a:p>
        </p:txBody>
      </p:sp>
      <p:sp>
        <p:nvSpPr>
          <p:cNvPr id="27" name="Espaço Reservado para Conteúdo 2"/>
          <p:cNvSpPr txBox="1">
            <a:spLocks/>
          </p:cNvSpPr>
          <p:nvPr/>
        </p:nvSpPr>
        <p:spPr>
          <a:xfrm>
            <a:off x="6037006" y="1545932"/>
            <a:ext cx="1475003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Esquerda</a:t>
            </a:r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288593" y="1934716"/>
            <a:ext cx="1170041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Direita</a:t>
            </a:r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8150940" y="3277089"/>
            <a:ext cx="816078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Rumo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089055" y="5478567"/>
            <a:ext cx="1061885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Azimute</a:t>
            </a:r>
          </a:p>
        </p:txBody>
      </p:sp>
    </p:spTree>
    <p:extLst>
      <p:ext uri="{BB962C8B-B14F-4D97-AF65-F5344CB8AC3E}">
        <p14:creationId xmlns:p14="http://schemas.microsoft.com/office/powerpoint/2010/main" val="37422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2" cy="685799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EXERCÍCIO DA AULA PASSADA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37360" y="485933"/>
            <a:ext cx="10287000" cy="129266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Exercício 1</a:t>
            </a:r>
            <a:endParaRPr lang="pt-BR" dirty="0" smtClean="0">
              <a:latin typeface="Montserrat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/>
              <a:t>Em uma folha A4 de papel, desenhe a poligonal do terreno abaixo na escala 1/1000 e complete as informações (ângulos, distâncias, pontos, área e perímetro) da seguinte poligonal.</a:t>
            </a:r>
          </a:p>
        </p:txBody>
      </p:sp>
      <p:cxnSp>
        <p:nvCxnSpPr>
          <p:cNvPr id="15" name="Conector reto 14"/>
          <p:cNvCxnSpPr/>
          <p:nvPr/>
        </p:nvCxnSpPr>
        <p:spPr>
          <a:xfrm flipH="1" flipV="1">
            <a:off x="4490190" y="4454013"/>
            <a:ext cx="1258529" cy="125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490190" y="2778074"/>
            <a:ext cx="0" cy="1675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490190" y="2778074"/>
            <a:ext cx="4768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9258835" y="2778074"/>
            <a:ext cx="1101213" cy="110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H="1">
            <a:off x="8526793" y="3879287"/>
            <a:ext cx="1833255" cy="1833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748719" y="5712542"/>
            <a:ext cx="2778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>
          <a:xfrm>
            <a:off x="4106528" y="2428721"/>
            <a:ext cx="53126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1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022776" y="2428721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2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0286348" y="361604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?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437798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4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94463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5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003361" y="437995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6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2" name="Retângulo 31"/>
          <p:cNvSpPr/>
          <p:nvPr/>
        </p:nvSpPr>
        <p:spPr>
          <a:xfrm rot="16200000">
            <a:off x="3754503" y="3381592"/>
            <a:ext cx="1117232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D1=50m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6319106" y="2452865"/>
            <a:ext cx="134699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D2= 143m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918252" y="5712542"/>
            <a:ext cx="124130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D5=84m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003361" y="5011372"/>
            <a:ext cx="1379404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D6=55m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9683439" y="2892485"/>
            <a:ext cx="122242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D3=?m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9540843" y="4657278"/>
            <a:ext cx="1186440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D4=?m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291876" y="3992001"/>
            <a:ext cx="2511887" cy="3139321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= ?</a:t>
            </a:r>
          </a:p>
          <a:p>
            <a:r>
              <a:rPr lang="pt-BR" b="1" dirty="0" smtClean="0">
                <a:latin typeface="Montserrat" pitchFamily="2" charset="0"/>
              </a:rPr>
              <a:t>D3 = ?</a:t>
            </a:r>
          </a:p>
          <a:p>
            <a:r>
              <a:rPr lang="pt-BR" b="1" dirty="0" smtClean="0">
                <a:latin typeface="Montserrat" pitchFamily="2" charset="0"/>
              </a:rPr>
              <a:t>D4 = ?</a:t>
            </a:r>
          </a:p>
          <a:p>
            <a:r>
              <a:rPr lang="pt-BR" b="1" dirty="0" err="1" smtClean="0">
                <a:latin typeface="Montserrat" pitchFamily="2" charset="0"/>
              </a:rPr>
              <a:t>Ae</a:t>
            </a:r>
            <a:r>
              <a:rPr lang="pt-BR" b="1" dirty="0" smtClean="0">
                <a:latin typeface="Montserrat" pitchFamily="2" charset="0"/>
              </a:rPr>
              <a:t> 1-2 = ?</a:t>
            </a:r>
          </a:p>
          <a:p>
            <a:r>
              <a:rPr lang="pt-BR" b="1" dirty="0" smtClean="0">
                <a:latin typeface="Montserrat" pitchFamily="2" charset="0"/>
              </a:rPr>
              <a:t>Az 2-3 = ?</a:t>
            </a:r>
          </a:p>
          <a:p>
            <a:r>
              <a:rPr lang="pt-BR" b="1" dirty="0" err="1" smtClean="0">
                <a:latin typeface="Montserrat" pitchFamily="2" charset="0"/>
              </a:rPr>
              <a:t>Ae</a:t>
            </a:r>
            <a:r>
              <a:rPr lang="pt-BR" b="1" dirty="0" smtClean="0">
                <a:latin typeface="Montserrat" pitchFamily="2" charset="0"/>
              </a:rPr>
              <a:t> 3-4 = ?</a:t>
            </a:r>
          </a:p>
          <a:p>
            <a:r>
              <a:rPr lang="pt-BR" b="1" dirty="0" err="1" smtClean="0">
                <a:latin typeface="Montserrat" pitchFamily="2" charset="0"/>
              </a:rPr>
              <a:t>Ae</a:t>
            </a:r>
            <a:r>
              <a:rPr lang="pt-BR" b="1" dirty="0" smtClean="0">
                <a:latin typeface="Montserrat" pitchFamily="2" charset="0"/>
              </a:rPr>
              <a:t> 6-1 = ?</a:t>
            </a:r>
          </a:p>
          <a:p>
            <a:r>
              <a:rPr lang="pt-BR" b="1" dirty="0" smtClean="0">
                <a:latin typeface="Montserrat" pitchFamily="2" charset="0"/>
              </a:rPr>
              <a:t>Área = ?</a:t>
            </a:r>
          </a:p>
          <a:p>
            <a:r>
              <a:rPr lang="pt-BR" b="1" dirty="0" smtClean="0">
                <a:latin typeface="Montserrat" pitchFamily="2" charset="0"/>
              </a:rPr>
              <a:t>Perímetro = ?</a:t>
            </a:r>
          </a:p>
          <a:p>
            <a:endParaRPr lang="pt-BR" b="1" dirty="0" smtClean="0">
              <a:latin typeface="Montserrat" pitchFamily="2" charset="0"/>
            </a:endParaRPr>
          </a:p>
          <a:p>
            <a:endParaRPr lang="pt-BR" dirty="0" smtClean="0">
              <a:latin typeface="Montserrat" pitchFamily="2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4563147" y="2928326"/>
            <a:ext cx="1708734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Az </a:t>
            </a:r>
            <a:r>
              <a:rPr lang="pt-BR" sz="1100" dirty="0" smtClean="0">
                <a:latin typeface="Montserrat" pitchFamily="2" charset="0"/>
              </a:rPr>
              <a:t>1-2</a:t>
            </a:r>
            <a:r>
              <a:rPr lang="pt-BR" dirty="0" smtClean="0">
                <a:latin typeface="Montserrat" pitchFamily="2" charset="0"/>
              </a:rPr>
              <a:t>= 90º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8222605" y="2868665"/>
            <a:ext cx="1171394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Az </a:t>
            </a:r>
            <a:r>
              <a:rPr lang="pt-BR" sz="1100" dirty="0" smtClean="0">
                <a:latin typeface="Montserrat" pitchFamily="2" charset="0"/>
              </a:rPr>
              <a:t>2-3</a:t>
            </a:r>
            <a:r>
              <a:rPr lang="pt-BR" dirty="0" smtClean="0">
                <a:latin typeface="Montserrat" pitchFamily="2" charset="0"/>
              </a:rPr>
              <a:t>= ?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8891600" y="3755542"/>
            <a:ext cx="127575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Ai</a:t>
            </a:r>
            <a:r>
              <a:rPr lang="pt-BR" sz="1100" dirty="0" smtClean="0">
                <a:latin typeface="Montserrat" pitchFamily="2" charset="0"/>
              </a:rPr>
              <a:t>3-4</a:t>
            </a:r>
            <a:r>
              <a:rPr lang="pt-BR" dirty="0" smtClean="0">
                <a:latin typeface="Montserrat" pitchFamily="2" charset="0"/>
              </a:rPr>
              <a:t> = 90º 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4079898" y="2113782"/>
            <a:ext cx="1708734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err="1" smtClean="0">
                <a:latin typeface="Montserrat" pitchFamily="2" charset="0"/>
              </a:rPr>
              <a:t>Ae</a:t>
            </a:r>
            <a:r>
              <a:rPr lang="pt-BR" dirty="0" smtClean="0">
                <a:latin typeface="Montserrat" pitchFamily="2" charset="0"/>
              </a:rPr>
              <a:t> </a:t>
            </a:r>
            <a:r>
              <a:rPr lang="pt-BR" sz="1100" dirty="0" smtClean="0">
                <a:latin typeface="Montserrat" pitchFamily="2" charset="0"/>
              </a:rPr>
              <a:t>1-2</a:t>
            </a:r>
            <a:r>
              <a:rPr lang="pt-BR" dirty="0" smtClean="0">
                <a:latin typeface="Montserrat" pitchFamily="2" charset="0"/>
              </a:rPr>
              <a:t>= ?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5658619" y="5252620"/>
            <a:ext cx="1931992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Ai </a:t>
            </a:r>
            <a:r>
              <a:rPr lang="pt-BR" sz="1100" dirty="0" smtClean="0">
                <a:latin typeface="Montserrat" pitchFamily="2" charset="0"/>
              </a:rPr>
              <a:t>5-6</a:t>
            </a:r>
            <a:r>
              <a:rPr lang="pt-BR" dirty="0" smtClean="0">
                <a:latin typeface="Montserrat" pitchFamily="2" charset="0"/>
              </a:rPr>
              <a:t> = 135º </a:t>
            </a:r>
          </a:p>
        </p:txBody>
      </p:sp>
      <p:sp>
        <p:nvSpPr>
          <p:cNvPr id="45" name="Retângulo 44"/>
          <p:cNvSpPr/>
          <p:nvPr/>
        </p:nvSpPr>
        <p:spPr>
          <a:xfrm>
            <a:off x="9543610" y="2160212"/>
            <a:ext cx="1962393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err="1" smtClean="0">
                <a:latin typeface="Montserrat" pitchFamily="2" charset="0"/>
              </a:rPr>
              <a:t>Ae</a:t>
            </a:r>
            <a:r>
              <a:rPr lang="pt-BR" dirty="0" smtClean="0">
                <a:latin typeface="Montserrat" pitchFamily="2" charset="0"/>
              </a:rPr>
              <a:t> </a:t>
            </a:r>
            <a:r>
              <a:rPr lang="pt-BR" sz="1100" dirty="0" smtClean="0">
                <a:latin typeface="Montserrat" pitchFamily="2" charset="0"/>
              </a:rPr>
              <a:t>2-3</a:t>
            </a:r>
            <a:r>
              <a:rPr lang="pt-BR" dirty="0" smtClean="0">
                <a:latin typeface="Montserrat" pitchFamily="2" charset="0"/>
              </a:rPr>
              <a:t>= 225 º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615841" y="4227233"/>
            <a:ext cx="1931992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Az </a:t>
            </a:r>
            <a:r>
              <a:rPr lang="pt-BR" sz="1100" dirty="0">
                <a:latin typeface="Montserrat" pitchFamily="2" charset="0"/>
              </a:rPr>
              <a:t>6</a:t>
            </a:r>
            <a:r>
              <a:rPr lang="pt-BR" sz="1100" dirty="0" smtClean="0">
                <a:latin typeface="Montserrat" pitchFamily="2" charset="0"/>
              </a:rPr>
              <a:t>-1</a:t>
            </a:r>
            <a:r>
              <a:rPr lang="pt-BR" dirty="0" smtClean="0">
                <a:latin typeface="Montserrat" pitchFamily="2" charset="0"/>
              </a:rPr>
              <a:t> = 0º 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291872" y="2137696"/>
            <a:ext cx="3043335" cy="2477601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Legenda:</a:t>
            </a:r>
          </a:p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= Ponto</a:t>
            </a:r>
          </a:p>
          <a:p>
            <a:r>
              <a:rPr lang="pt-BR" b="1" dirty="0" smtClean="0">
                <a:latin typeface="Montserrat" pitchFamily="2" charset="0"/>
              </a:rPr>
              <a:t>D </a:t>
            </a:r>
            <a:r>
              <a:rPr lang="pt-BR" dirty="0" smtClean="0">
                <a:latin typeface="Montserrat" pitchFamily="2" charset="0"/>
              </a:rPr>
              <a:t>= Distância</a:t>
            </a:r>
          </a:p>
          <a:p>
            <a:r>
              <a:rPr lang="pt-BR" b="1" dirty="0" smtClean="0">
                <a:latin typeface="Montserrat" pitchFamily="2" charset="0"/>
              </a:rPr>
              <a:t>Ângulo externo </a:t>
            </a:r>
            <a:r>
              <a:rPr lang="pt-BR" dirty="0" smtClean="0">
                <a:latin typeface="Montserrat" pitchFamily="2" charset="0"/>
              </a:rPr>
              <a:t>= </a:t>
            </a:r>
            <a:r>
              <a:rPr lang="pt-BR" dirty="0" err="1" smtClean="0">
                <a:latin typeface="Montserrat" pitchFamily="2" charset="0"/>
              </a:rPr>
              <a:t>Ae</a:t>
            </a:r>
            <a:endParaRPr lang="pt-BR" dirty="0" smtClean="0">
              <a:latin typeface="Montserrat" pitchFamily="2" charset="0"/>
            </a:endParaRPr>
          </a:p>
          <a:p>
            <a:r>
              <a:rPr lang="pt-BR" b="1" dirty="0" smtClean="0">
                <a:latin typeface="Montserrat" pitchFamily="2" charset="0"/>
              </a:rPr>
              <a:t>Ângulo interno </a:t>
            </a:r>
            <a:r>
              <a:rPr lang="pt-BR" dirty="0" smtClean="0">
                <a:latin typeface="Montserrat" pitchFamily="2" charset="0"/>
              </a:rPr>
              <a:t>= Ai</a:t>
            </a:r>
          </a:p>
          <a:p>
            <a:r>
              <a:rPr lang="pt-BR" b="1" dirty="0" smtClean="0">
                <a:latin typeface="Montserrat" pitchFamily="2" charset="0"/>
              </a:rPr>
              <a:t>Azimute</a:t>
            </a:r>
            <a:r>
              <a:rPr lang="pt-BR" dirty="0" smtClean="0">
                <a:latin typeface="Montserrat" pitchFamily="2" charset="0"/>
              </a:rPr>
              <a:t> = Az</a:t>
            </a:r>
          </a:p>
          <a:p>
            <a:endParaRPr lang="pt-BR" sz="1100" b="1" dirty="0" smtClean="0">
              <a:latin typeface="Montserrat" pitchFamily="2" charset="0"/>
            </a:endParaRPr>
          </a:p>
          <a:p>
            <a:endParaRPr lang="pt-BR" b="1" dirty="0" smtClean="0">
              <a:latin typeface="Montserrat" pitchFamily="2" charset="0"/>
            </a:endParaRPr>
          </a:p>
          <a:p>
            <a:endParaRPr lang="pt-BR" dirty="0" smtClean="0">
              <a:latin typeface="Montserrat" pitchFamily="2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693063" y="6039663"/>
            <a:ext cx="1931992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Az </a:t>
            </a:r>
            <a:r>
              <a:rPr lang="pt-BR" sz="1100" dirty="0" smtClean="0">
                <a:latin typeface="Montserrat" pitchFamily="2" charset="0"/>
              </a:rPr>
              <a:t>5-6</a:t>
            </a:r>
            <a:r>
              <a:rPr lang="pt-BR" dirty="0" smtClean="0">
                <a:latin typeface="Montserrat" pitchFamily="2" charset="0"/>
              </a:rPr>
              <a:t> = </a:t>
            </a:r>
            <a:r>
              <a:rPr lang="pt-BR" dirty="0">
                <a:latin typeface="Montserrat" pitchFamily="2" charset="0"/>
              </a:rPr>
              <a:t>?</a:t>
            </a:r>
            <a:endParaRPr lang="pt-BR" dirty="0" smtClean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2" cy="685799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CÁLCULO DE ÁREA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31012" y="884019"/>
            <a:ext cx="10287000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Para calcular a área de uma poligonal, temos que fragmentar em figuras geométricas mais conhecidas, como triângulos, retângulos, quadrados, </a:t>
            </a:r>
            <a:r>
              <a:rPr lang="pt-BR" dirty="0" err="1" smtClean="0">
                <a:latin typeface="Montserrat" pitchFamily="2" charset="0"/>
              </a:rPr>
              <a:t>losângulos</a:t>
            </a:r>
            <a:r>
              <a:rPr lang="pt-BR" dirty="0" smtClean="0">
                <a:latin typeface="Montserrat" pitchFamily="2" charset="0"/>
              </a:rPr>
              <a:t>, etc.</a:t>
            </a:r>
            <a:endParaRPr lang="pt-BR" sz="2000" dirty="0" smtClean="0"/>
          </a:p>
        </p:txBody>
      </p:sp>
      <p:cxnSp>
        <p:nvCxnSpPr>
          <p:cNvPr id="15" name="Conector reto 14"/>
          <p:cNvCxnSpPr/>
          <p:nvPr/>
        </p:nvCxnSpPr>
        <p:spPr>
          <a:xfrm flipH="1" flipV="1">
            <a:off x="4490190" y="4454013"/>
            <a:ext cx="1258529" cy="125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490190" y="2778074"/>
            <a:ext cx="0" cy="1675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490190" y="2778074"/>
            <a:ext cx="4768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9258835" y="2778074"/>
            <a:ext cx="1101213" cy="110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H="1">
            <a:off x="8526793" y="3879287"/>
            <a:ext cx="1833255" cy="1833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748719" y="5712542"/>
            <a:ext cx="2778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>
          <a:xfrm>
            <a:off x="4106528" y="2428721"/>
            <a:ext cx="53126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1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022776" y="2428721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2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0286348" y="361604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?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437798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4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94463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5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003361" y="437995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6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89803" y="4342236"/>
            <a:ext cx="2511887" cy="286232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= ?</a:t>
            </a:r>
          </a:p>
          <a:p>
            <a:r>
              <a:rPr lang="pt-BR" b="1" dirty="0" smtClean="0">
                <a:latin typeface="Montserrat" pitchFamily="2" charset="0"/>
              </a:rPr>
              <a:t>D3 = ?</a:t>
            </a:r>
          </a:p>
          <a:p>
            <a:r>
              <a:rPr lang="pt-BR" b="1" dirty="0" smtClean="0">
                <a:latin typeface="Montserrat" pitchFamily="2" charset="0"/>
              </a:rPr>
              <a:t>D4 = ?</a:t>
            </a:r>
          </a:p>
          <a:p>
            <a:r>
              <a:rPr lang="pt-BR" b="1" dirty="0" smtClean="0">
                <a:latin typeface="Montserrat" pitchFamily="2" charset="0"/>
              </a:rPr>
              <a:t>AE 1-2 = ?</a:t>
            </a:r>
          </a:p>
          <a:p>
            <a:r>
              <a:rPr lang="pt-BR" b="1" dirty="0" smtClean="0">
                <a:latin typeface="Montserrat" pitchFamily="2" charset="0"/>
              </a:rPr>
              <a:t>AZ 2-3 = ?</a:t>
            </a:r>
          </a:p>
          <a:p>
            <a:r>
              <a:rPr lang="pt-BR" b="1" dirty="0" smtClean="0">
                <a:latin typeface="Montserrat" pitchFamily="2" charset="0"/>
              </a:rPr>
              <a:t>AE 3-4 = ?</a:t>
            </a:r>
          </a:p>
          <a:p>
            <a:r>
              <a:rPr lang="pt-BR" b="1" dirty="0" smtClean="0">
                <a:latin typeface="Montserrat" pitchFamily="2" charset="0"/>
              </a:rPr>
              <a:t>AE 6-1 = ?</a:t>
            </a:r>
          </a:p>
          <a:p>
            <a:r>
              <a:rPr lang="pt-BR" b="1" dirty="0" smtClean="0">
                <a:latin typeface="Montserrat" pitchFamily="2" charset="0"/>
              </a:rPr>
              <a:t>Área = ?</a:t>
            </a:r>
          </a:p>
          <a:p>
            <a:endParaRPr lang="pt-BR" b="1" dirty="0" smtClean="0">
              <a:latin typeface="Montserrat" pitchFamily="2" charset="0"/>
            </a:endParaRPr>
          </a:p>
          <a:p>
            <a:endParaRPr lang="pt-BR" dirty="0" smtClean="0">
              <a:latin typeface="Montserrat" pitchFamily="2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93453" y="2452023"/>
            <a:ext cx="3043335" cy="220060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Legenda:</a:t>
            </a:r>
          </a:p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= Ponto</a:t>
            </a:r>
          </a:p>
          <a:p>
            <a:r>
              <a:rPr lang="pt-BR" b="1" dirty="0" smtClean="0">
                <a:latin typeface="Montserrat" pitchFamily="2" charset="0"/>
              </a:rPr>
              <a:t>D </a:t>
            </a:r>
            <a:r>
              <a:rPr lang="pt-BR" dirty="0" smtClean="0">
                <a:latin typeface="Montserrat" pitchFamily="2" charset="0"/>
              </a:rPr>
              <a:t>= Distância</a:t>
            </a:r>
          </a:p>
          <a:p>
            <a:r>
              <a:rPr lang="pt-BR" b="1" dirty="0" smtClean="0">
                <a:latin typeface="Montserrat" pitchFamily="2" charset="0"/>
              </a:rPr>
              <a:t>Ângulo externo </a:t>
            </a:r>
            <a:r>
              <a:rPr lang="pt-BR" dirty="0" smtClean="0">
                <a:latin typeface="Montserrat" pitchFamily="2" charset="0"/>
              </a:rPr>
              <a:t>= </a:t>
            </a:r>
            <a:r>
              <a:rPr lang="pt-BR" dirty="0" err="1" smtClean="0">
                <a:latin typeface="Montserrat" pitchFamily="2" charset="0"/>
              </a:rPr>
              <a:t>Ae</a:t>
            </a:r>
            <a:endParaRPr lang="pt-BR" dirty="0" smtClean="0">
              <a:latin typeface="Montserrat" pitchFamily="2" charset="0"/>
            </a:endParaRPr>
          </a:p>
          <a:p>
            <a:r>
              <a:rPr lang="pt-BR" b="1" dirty="0" smtClean="0">
                <a:latin typeface="Montserrat" pitchFamily="2" charset="0"/>
              </a:rPr>
              <a:t>Ângulo interno </a:t>
            </a:r>
            <a:r>
              <a:rPr lang="pt-BR" dirty="0" smtClean="0">
                <a:latin typeface="Montserrat" pitchFamily="2" charset="0"/>
              </a:rPr>
              <a:t>= Ai</a:t>
            </a:r>
          </a:p>
          <a:p>
            <a:endParaRPr lang="pt-BR" sz="1100" b="1" dirty="0" smtClean="0">
              <a:latin typeface="Montserrat" pitchFamily="2" charset="0"/>
            </a:endParaRPr>
          </a:p>
          <a:p>
            <a:endParaRPr lang="pt-BR" b="1" dirty="0" smtClean="0">
              <a:latin typeface="Montserrat" pitchFamily="2" charset="0"/>
            </a:endParaRPr>
          </a:p>
          <a:p>
            <a:endParaRPr lang="pt-BR" dirty="0" smtClean="0">
              <a:latin typeface="Montserrat" pitchFamily="2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4490189" y="4443167"/>
            <a:ext cx="4036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/>
          <p:cNvCxnSpPr/>
          <p:nvPr/>
        </p:nvCxnSpPr>
        <p:spPr>
          <a:xfrm flipV="1">
            <a:off x="5754433" y="4454964"/>
            <a:ext cx="0" cy="125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V="1">
            <a:off x="8526793" y="2778074"/>
            <a:ext cx="0" cy="2934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8526793" y="3879287"/>
            <a:ext cx="18332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9258835" y="2778074"/>
            <a:ext cx="0" cy="110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7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CONVERSÃO DE ÂNGULOS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213179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Ângulos verticais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2" cy="685799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RESPOSTAS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31012" y="884019"/>
            <a:ext cx="10287000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Montserrat" pitchFamily="2" charset="0"/>
              </a:rPr>
              <a:t>Para calcular a área de uma poligonal, temos que fragmentar em figuras geométricas mais conhecidas, como triângulos, retângulos, quadrados, </a:t>
            </a:r>
            <a:r>
              <a:rPr lang="pt-BR" dirty="0" err="1" smtClean="0">
                <a:latin typeface="Montserrat" pitchFamily="2" charset="0"/>
              </a:rPr>
              <a:t>losângulos</a:t>
            </a:r>
            <a:r>
              <a:rPr lang="pt-BR" dirty="0" smtClean="0">
                <a:latin typeface="Montserrat" pitchFamily="2" charset="0"/>
              </a:rPr>
              <a:t>, etc.</a:t>
            </a:r>
            <a:endParaRPr lang="pt-BR" sz="2000" dirty="0" smtClean="0"/>
          </a:p>
        </p:txBody>
      </p:sp>
      <p:cxnSp>
        <p:nvCxnSpPr>
          <p:cNvPr id="15" name="Conector reto 14"/>
          <p:cNvCxnSpPr/>
          <p:nvPr/>
        </p:nvCxnSpPr>
        <p:spPr>
          <a:xfrm flipH="1" flipV="1">
            <a:off x="4490190" y="4454013"/>
            <a:ext cx="1258529" cy="125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490190" y="2778074"/>
            <a:ext cx="0" cy="1675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490190" y="2778074"/>
            <a:ext cx="4768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9258835" y="2778074"/>
            <a:ext cx="1101213" cy="110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H="1">
            <a:off x="8526793" y="3879287"/>
            <a:ext cx="1833255" cy="1833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748719" y="5712542"/>
            <a:ext cx="2778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>
          <a:xfrm>
            <a:off x="4106528" y="2428721"/>
            <a:ext cx="531265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1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022776" y="2428721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2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0286348" y="361604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?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437798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4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94463" y="5712542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5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003361" y="4379953"/>
            <a:ext cx="619517" cy="36933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P 6</a:t>
            </a:r>
            <a:endParaRPr lang="pt-BR" dirty="0" smtClean="0">
              <a:latin typeface="Montserrat" pitchFamily="2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89803" y="3989315"/>
            <a:ext cx="4067699" cy="286232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P = 3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D3 = 49m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D4 = 77m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AE 1-2 = 270º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AZ 2-3 = 135º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AE 3-4 = 270º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AE 6-1 = 225º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Área = 12.935,688m²</a:t>
            </a:r>
          </a:p>
          <a:p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Perímetro = 458m²</a:t>
            </a:r>
          </a:p>
          <a:p>
            <a:endParaRPr lang="pt-BR" dirty="0" smtClean="0">
              <a:latin typeface="Montserrat" pitchFamily="2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93453" y="2452023"/>
            <a:ext cx="3043335" cy="2200602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Montserrat" pitchFamily="2" charset="0"/>
              </a:rPr>
              <a:t>Legenda:</a:t>
            </a:r>
          </a:p>
          <a:p>
            <a:r>
              <a:rPr lang="pt-BR" b="1" dirty="0" smtClean="0">
                <a:latin typeface="Montserrat" pitchFamily="2" charset="0"/>
              </a:rPr>
              <a:t>P </a:t>
            </a:r>
            <a:r>
              <a:rPr lang="pt-BR" dirty="0" smtClean="0">
                <a:latin typeface="Montserrat" pitchFamily="2" charset="0"/>
              </a:rPr>
              <a:t>= Ponto</a:t>
            </a:r>
          </a:p>
          <a:p>
            <a:r>
              <a:rPr lang="pt-BR" b="1" dirty="0" smtClean="0">
                <a:latin typeface="Montserrat" pitchFamily="2" charset="0"/>
              </a:rPr>
              <a:t>D </a:t>
            </a:r>
            <a:r>
              <a:rPr lang="pt-BR" dirty="0" smtClean="0">
                <a:latin typeface="Montserrat" pitchFamily="2" charset="0"/>
              </a:rPr>
              <a:t>= Distância</a:t>
            </a:r>
          </a:p>
          <a:p>
            <a:r>
              <a:rPr lang="pt-BR" b="1" dirty="0" smtClean="0">
                <a:latin typeface="Montserrat" pitchFamily="2" charset="0"/>
              </a:rPr>
              <a:t>Ângulo externo </a:t>
            </a:r>
            <a:r>
              <a:rPr lang="pt-BR" dirty="0" smtClean="0">
                <a:latin typeface="Montserrat" pitchFamily="2" charset="0"/>
              </a:rPr>
              <a:t>= </a:t>
            </a:r>
            <a:r>
              <a:rPr lang="pt-BR" dirty="0" err="1" smtClean="0">
                <a:latin typeface="Montserrat" pitchFamily="2" charset="0"/>
              </a:rPr>
              <a:t>Ae</a:t>
            </a:r>
            <a:endParaRPr lang="pt-BR" dirty="0" smtClean="0">
              <a:latin typeface="Montserrat" pitchFamily="2" charset="0"/>
            </a:endParaRPr>
          </a:p>
          <a:p>
            <a:r>
              <a:rPr lang="pt-BR" b="1" dirty="0" smtClean="0">
                <a:latin typeface="Montserrat" pitchFamily="2" charset="0"/>
              </a:rPr>
              <a:t>Ângulo interno </a:t>
            </a:r>
            <a:r>
              <a:rPr lang="pt-BR" dirty="0" smtClean="0">
                <a:latin typeface="Montserrat" pitchFamily="2" charset="0"/>
              </a:rPr>
              <a:t>= Ai</a:t>
            </a:r>
          </a:p>
          <a:p>
            <a:endParaRPr lang="pt-BR" sz="1100" b="1" dirty="0" smtClean="0">
              <a:latin typeface="Montserrat" pitchFamily="2" charset="0"/>
            </a:endParaRPr>
          </a:p>
          <a:p>
            <a:endParaRPr lang="pt-BR" b="1" dirty="0" smtClean="0">
              <a:latin typeface="Montserrat" pitchFamily="2" charset="0"/>
            </a:endParaRPr>
          </a:p>
          <a:p>
            <a:endParaRPr lang="pt-BR" dirty="0" smtClean="0">
              <a:latin typeface="Montserrat" pitchFamily="2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4490189" y="4443167"/>
            <a:ext cx="4036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/>
          <p:cNvCxnSpPr/>
          <p:nvPr/>
        </p:nvCxnSpPr>
        <p:spPr>
          <a:xfrm flipV="1">
            <a:off x="5754433" y="4454964"/>
            <a:ext cx="0" cy="125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V="1">
            <a:off x="8526793" y="2778074"/>
            <a:ext cx="0" cy="2934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8526793" y="3879287"/>
            <a:ext cx="18332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9258835" y="2778074"/>
            <a:ext cx="0" cy="110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16972</TotalTime>
  <Words>1185</Words>
  <Application>Microsoft Office PowerPoint</Application>
  <PresentationFormat>Widescreen</PresentationFormat>
  <Paragraphs>193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Britto</dc:creator>
  <cp:lastModifiedBy>Marcos Britto</cp:lastModifiedBy>
  <cp:revision>299</cp:revision>
  <cp:lastPrinted>2024-03-25T16:05:40Z</cp:lastPrinted>
  <dcterms:created xsi:type="dcterms:W3CDTF">2022-12-27T23:36:38Z</dcterms:created>
  <dcterms:modified xsi:type="dcterms:W3CDTF">2024-03-25T16:09:31Z</dcterms:modified>
</cp:coreProperties>
</file>